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300" r:id="rId3"/>
    <p:sldId id="298" r:id="rId4"/>
    <p:sldId id="309" r:id="rId5"/>
    <p:sldId id="294" r:id="rId6"/>
    <p:sldId id="310" r:id="rId7"/>
    <p:sldId id="289" r:id="rId8"/>
    <p:sldId id="296" r:id="rId9"/>
    <p:sldId id="288" r:id="rId10"/>
    <p:sldId id="290" r:id="rId11"/>
    <p:sldId id="291" r:id="rId12"/>
    <p:sldId id="308" r:id="rId13"/>
    <p:sldId id="315" r:id="rId14"/>
    <p:sldId id="312" r:id="rId15"/>
    <p:sldId id="313" r:id="rId16"/>
    <p:sldId id="314" r:id="rId17"/>
    <p:sldId id="302" r:id="rId18"/>
    <p:sldId id="304" r:id="rId19"/>
    <p:sldId id="305" r:id="rId20"/>
    <p:sldId id="316" r:id="rId21"/>
    <p:sldId id="317" r:id="rId22"/>
    <p:sldId id="318" r:id="rId23"/>
    <p:sldId id="303" r:id="rId24"/>
    <p:sldId id="293" r:id="rId25"/>
    <p:sldId id="319" r:id="rId26"/>
    <p:sldId id="320" r:id="rId27"/>
    <p:sldId id="321" r:id="rId28"/>
    <p:sldId id="32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FF"/>
    <a:srgbClr val="0000FF"/>
    <a:srgbClr val="FFFF66"/>
    <a:srgbClr val="FF66CC"/>
    <a:srgbClr val="FF0066"/>
    <a:srgbClr val="0099FF"/>
    <a:srgbClr val="00FFCC"/>
    <a:srgbClr val="33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0" autoAdjust="0"/>
  </p:normalViewPr>
  <p:slideViewPr>
    <p:cSldViewPr>
      <p:cViewPr varScale="1">
        <p:scale>
          <a:sx n="64" d="100"/>
          <a:sy n="64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2FD3F-4F42-4A2D-8F90-F4E26A33C792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18092-BE67-451B-BB5C-993530A17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CAE8C00-7076-4E51-8309-87E81D681B2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261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9FC61733-BA75-49D5-B7E2-0FDCEA57A9C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11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CDA5-9961-4AA9-8936-A2042540C65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BEED-85F5-4CC5-B3D9-DC3CB1983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96BF-0266-4A2D-9DEE-B548F97DE2F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6D54-E543-417E-9107-7DF2A136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FC0E-0EC4-4976-9155-09C25128A84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66A1-6EAD-4B36-AA7E-7B6A2C3F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BCA8-3406-4C4D-B903-7341FF83747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7A3D-33A9-4730-9D90-8DC83447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1611-A861-4947-983B-ABEAE27D9F5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28AB-1B1C-4227-BCA4-A4BC35F8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6C64-7CC0-4D42-88A8-AC8234E8DF4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8986-DD8A-40FA-9135-2E5A3DA4F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9EB3-7C0D-4EAB-9D8E-5EA4C6967B4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D31D-85E2-401E-B394-15458B38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B3D7-707D-47CC-8F25-A3D58F8C844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121A-C022-4D53-B143-87370E6C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4480-2AA5-43F9-92AA-1BAF02E3C64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FAD-FC7E-4429-B908-E815FFE3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AFB-F942-4B14-9A3F-6D8846183F1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D194-5020-4EB6-80DB-8A41CB274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B569-6385-4A65-9A1C-E4908662990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766-A2F9-4CEB-9A20-975DC3B6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0781D-7C41-47F4-8CB2-53744C58CEC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1DCA7-B9CE-4A4F-9FA2-A72FDD55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3284632"/>
          </a:xfrm>
          <a:prstGeom prst="rect">
            <a:avLst/>
          </a:prstGeom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Казахстанские школы в рамках </a:t>
            </a:r>
            <a:r>
              <a:rPr lang="ru-RU" sz="8800" b="1" spc="45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трехъязычия</a:t>
            </a:r>
            <a:r>
              <a:rPr lang="ru-RU" sz="8800" b="1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itchFamily="2" charset="0"/>
              </a:rPr>
              <a:t>.</a:t>
            </a:r>
            <a:r>
              <a:rPr lang="ru-RU" sz="8800" b="1" u="sng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Пользователь\Desktop\3х язычие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929066"/>
            <a:ext cx="3043155" cy="2282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430029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ринятие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Дорожной карты развития трехъязычного образования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обеспечит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планомерный и поэтапный переход всех уровней образования на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трехъязычное образование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929058" y="2357430"/>
            <a:ext cx="857256" cy="500066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358246" cy="46388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66"/>
                </a:solidFill>
              </a:rPr>
              <a:t>обновление содержания учебных программ </a:t>
            </a:r>
            <a:r>
              <a:rPr lang="ru-RU" sz="2800" b="1" dirty="0" smtClean="0"/>
              <a:t>на всех уровнях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преемственности трехъязычного образования в контексте единой образовательной среды;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1857364"/>
            <a:ext cx="1071570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929618" cy="485429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Реализация Дорожной карты развития трехъязычного образования на 2015-2020 годы направлена на 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b="1" dirty="0" smtClean="0"/>
              <a:t>совершенствование системы подготовки и переподготовки педагогических кадров для эффективного внедрения трехъязычного образования;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обеспечение проведения эффективных научных исследований в области трехъязычного образования в Казахстане.</a:t>
            </a: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000496" y="2000240"/>
            <a:ext cx="928694" cy="71438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42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«хорошее образование на всю жизнь» 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«обучения в течение всей жизни»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5058" name="Picture 2" descr="http://www.eed.ru/clipart/1383930875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4214842" cy="2813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060" name="Picture 4" descr="http://www.eed.ru/clipart/1383813300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3105158" cy="3353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1.ГОСО, учебные программы и учебники, методические пособия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80010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и утвержден постановлением Правительства РК от 25 апреля 2015 года </a:t>
            </a:r>
            <a:r>
              <a:rPr lang="kk-KZ" sz="2400" dirty="0" smtClean="0"/>
              <a:t> № 327 Государственный общеобязательный стандарт начального образования РК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071810"/>
            <a:ext cx="642942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Разработаны проекты ГОС основной и старшей школы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357694"/>
            <a:ext cx="807249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 рамках нового стандарта образования разработаны 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 (22)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учебные программы начальной школы, подготовлено более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обновленных учебных программ основной и старшей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 заложена система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ценностей «Мәңгілік Ел»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130171" y="2967335"/>
            <a:ext cx="653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основу программ всех уровней образования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заложена система</a:t>
            </a:r>
          </a:p>
          <a:p>
            <a:pPr algn="ctr"/>
            <a:r>
              <a:rPr lang="kk-K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ценностей «Мәңгілік Ел».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Picture 2" descr="http://ortcom.kz/media/upload/1/2015/06/18/e91b60fff4f240e42120e06e5d434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500726" cy="393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Постепенно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предшкольная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детей вольется в уровень начального образования, и тогда структура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«1+11»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плавно перерастет в полноценную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12-летнюю школу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Picture 2" descr="http://www.selezneva-lichnost.ru/pic/pesennik/scho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48056"/>
            <a:ext cx="2500330" cy="3522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шаблоны 2016\cours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831426" cy="22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4691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Внедрение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критериального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оценивания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071546"/>
            <a:ext cx="80010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kk-KZ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kk-KZ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азработано более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методических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рекомендаций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оцениванию по предметам,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которые включают рекомендуемую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учителя 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обучению и оцениванию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642918"/>
            <a:ext cx="71655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3.Внедрения трехъязычного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643050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реализации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Нации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«100 шагов»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планомерный переход 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единовременному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обучению на казахском,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 и английском языках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429132"/>
            <a:ext cx="3929090" cy="1945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4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143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трехъязычного обучения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предусматривает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поэтапный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на английский язык обучения в старших классах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3357562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2013-2014 учебного года в Казахстане английский язык изучается с первого класса.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1-4 классах на изучение английского отводится по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часу в неделю, в 5-11 классах –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2 часа в неделю.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230887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9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667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 должен восприниматься во всем мире как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высокообразованная страна,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население которой пользуется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тремя языками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Это: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государственный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русский язык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как язык межнационального общения 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английский язык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язык успешной интеграции в глобальную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экономику»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kursiv.kz/thumb/news1443405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2473390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9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73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В 2017-2018 </a:t>
            </a:r>
            <a:r>
              <a:rPr lang="kk-KZ" sz="3200" b="1" dirty="0" smtClean="0"/>
              <a:t>учебном году в 5-й класс придут ученики, которые начали изучение английского языка с 1-го класса, поэтому </a:t>
            </a:r>
            <a:r>
              <a:rPr lang="kk-KZ" sz="3200" b="1" dirty="0" smtClean="0">
                <a:solidFill>
                  <a:srgbClr val="FF0000"/>
                </a:solidFill>
              </a:rPr>
              <a:t>с 5-го класса начнется подготовка к переходу на английский язык обучения в </a:t>
            </a:r>
            <a:r>
              <a:rPr lang="kk-K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старших классах.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2308876" cy="1143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0105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основной школе подготовка учащихся будет осуществляться по методикам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предметно-интегрированного обучения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 увеличением часов английского языка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1 ч)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orleu-edu.kz/Images/news_photos/sko-02-07-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2308876" cy="1143008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3357562"/>
            <a:ext cx="8072494" cy="2246769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Предметно-интегрированное обучение означает, что учебный материал на уроках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английского языка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строится на содержании предметов, изучаемых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английском языке.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572428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Начата подготовка для перехода на изучение терминологии по предметам: </a:t>
            </a:r>
            <a:r>
              <a:rPr lang="kk-KZ" sz="3200" b="1" dirty="0" smtClean="0">
                <a:solidFill>
                  <a:srgbClr val="FF0000"/>
                </a:solidFill>
              </a:rPr>
              <a:t>«Информатика», «Физика», «Химия», «Биология», </a:t>
            </a:r>
            <a:r>
              <a:rPr lang="kk-KZ" sz="3200" b="1" dirty="0" smtClean="0"/>
              <a:t>проведения внеклассных мероприятий и изучение отдельных тем по элективным курсам на английском языке </a:t>
            </a:r>
            <a:r>
              <a:rPr lang="kk-KZ" sz="3200" b="1" dirty="0" smtClean="0">
                <a:solidFill>
                  <a:srgbClr val="FF0000"/>
                </a:solidFill>
              </a:rPr>
              <a:t>с 5-го последовательно по 9-й класс.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://sabaq.kz/wp-content/uploads/2014/05/kazbrit-200x1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143140" cy="1500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9-го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 будет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проводиться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внешняя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оценка уровня компетенции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обучающихся по языкам.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4572008"/>
            <a:ext cx="821537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Планируется организация летней языковой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для учащихся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5-11 классов с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привлечением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курсов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вузов. 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шаблоны 2016\progr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714620"/>
            <a:ext cx="2245194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ubscribe.ru/list/digest/children/im_20150915183542_24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6955110" cy="3477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7861561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2023-2024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учебном году будет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осуществлен переход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трехъязычие </a:t>
            </a: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общеобразовательных школ страны. </a:t>
            </a:r>
            <a:endParaRPr kumimoji="0" lang="kk-KZ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928670"/>
            <a:ext cx="75724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перехода на трехъязычие планируется изучение: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«История Казахстана» на казахском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«Всемирная история» на русском языке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«Информатика»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«Физика»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«Химия»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«Биология»             на английском языке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lang="kk-KZ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выбору на основании коллегиального решения организации образования)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929058" y="3214686"/>
            <a:ext cx="428628" cy="128588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График перехода общеобразовательных школ страны на обновленное содержание образования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1439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сентября 2015 года начался процесс апробации обновленных учебных программ и планов, учебников и учебно-методических комплексов (в первых классах) и его мониторинг в 30-ти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школах республики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786058"/>
            <a:ext cx="81439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2017-2018 учебном году планируется переход всех первых классов школ республики на обновленное содержание образования,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2,5,7 классах апробация продолжится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148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В рамках апробации в 1-х классах 30-ти пилотных школ введен  новый предмет «Естествознание»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286388"/>
            <a:ext cx="735811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 он станет вводным курсом к изучению биологии, физики, химии в старших классах, а «Познание мира» – общественно-гуманитарных предметов.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2357430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4857760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929618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 основной школе планируется ввести новый учебный предмет – «Введение в естественные науки» (5-6 классы)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286124"/>
            <a:ext cx="792961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Позволит устранить существующий разрыв между изучением предмета «Естествознание» в 5-м классе и предметов «Физика» и «Химия», которые изучаются в 7-м и 8-м классах.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0" y="2500306"/>
            <a:ext cx="857256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864" y="620688"/>
            <a:ext cx="771243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«Для современного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казахстанца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Владение тремя языками  -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обязательное 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условие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собственного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Благополучия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Н.А. Назарбаев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5326"/>
            <a:ext cx="2664296" cy="1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24126" r="11205" b="8938"/>
          <a:stretch/>
        </p:blipFill>
        <p:spPr bwMode="auto">
          <a:xfrm>
            <a:off x="611560" y="714356"/>
            <a:ext cx="7920879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785794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интеграции в мировое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пространство Республика Казахстан выбрала стратегический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стандарты мировой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образовательной практики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сохранения лучших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традиций и стандартов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отечественного образования.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6591" r="463" b="-454"/>
          <a:stretch/>
        </p:blipFill>
        <p:spPr bwMode="auto">
          <a:xfrm>
            <a:off x="251520" y="332657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325016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23928" y="2348880"/>
            <a:ext cx="273630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98220"/>
            <a:ext cx="2969929" cy="386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5286388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овысить </a:t>
            </a:r>
            <a:r>
              <a:rPr lang="ru-RU" sz="2400" b="1" dirty="0"/>
              <a:t>качество образования с учетом опыта </a:t>
            </a:r>
            <a:r>
              <a:rPr lang="ru-RU" sz="2400" b="1" dirty="0" smtClean="0"/>
              <a:t>«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Назарбаев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3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57224" y="500042"/>
            <a:ext cx="75829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Возникла необходимости пересмотра учебной программы среднего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она не способствует развитию навыков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 высокого уровня,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перегружена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академическими предметами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чрезмерный упор делается на теорию.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610" y="548680"/>
            <a:ext cx="7220572" cy="466962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Основной целью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  в “НИШ” является </a:t>
            </a:r>
          </a:p>
          <a:p>
            <a:endParaRPr lang="ru-RU" dirty="0"/>
          </a:p>
          <a:p>
            <a:pPr algn="ctr"/>
            <a:r>
              <a:rPr lang="ru-RU" sz="2800" b="1" dirty="0" smtClean="0"/>
              <a:t>формирование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полиязычной</a:t>
            </a:r>
            <a:r>
              <a:rPr lang="ru-RU" sz="2800" b="1" dirty="0" smtClean="0">
                <a:solidFill>
                  <a:srgbClr val="FF0000"/>
                </a:solidFill>
              </a:rPr>
              <a:t> личности </a:t>
            </a:r>
            <a:r>
              <a:rPr lang="ru-RU" sz="2800" b="1" dirty="0" smtClean="0"/>
              <a:t>выпускника, который владеет тремя языками, знает предметные области на этих языках, умеет успешно вести диалог по различным сферам деятельности, ценит культуру своего народа и при этом понимает и уважает культуру других народов. </a:t>
            </a:r>
            <a:endParaRPr lang="ru-RU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4562"/>
            <a:ext cx="2160240" cy="28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t="15052"/>
          <a:stretch>
            <a:fillRect/>
          </a:stretch>
        </p:blipFill>
        <p:spPr bwMode="auto">
          <a:xfrm>
            <a:off x="428596" y="357166"/>
            <a:ext cx="8424366" cy="53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AutoShape 2" descr="http://img3.cliparto.com/pic/xl/214142/4463703-student-with-computers-studying-at-scho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://img3.cliparto.com/pic/xl/214142/4463703-student-with-computers-studying-at-school.jpg"/>
          <p:cNvPicPr>
            <a:picLocks noChangeAspect="1" noChangeArrowheads="1"/>
          </p:cNvPicPr>
          <p:nvPr/>
        </p:nvPicPr>
        <p:blipFill>
          <a:blip r:embed="rId3"/>
          <a:srcRect t="16692"/>
          <a:stretch>
            <a:fillRect/>
          </a:stretch>
        </p:blipFill>
        <p:spPr bwMode="auto">
          <a:xfrm>
            <a:off x="3571868" y="5006098"/>
            <a:ext cx="2500330" cy="138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226045" cy="3407743"/>
          </a:xfrm>
          <a:prstGeom prst="rect">
            <a:avLst/>
          </a:prstGeom>
          <a:solidFill>
            <a:srgbClr val="FFFF00"/>
          </a:solidFill>
        </p:spPr>
        <p:txBody>
          <a:bodyPr wrap="square" lIns="82945" tIns="41473" rIns="82945" bIns="41473">
            <a:spAutoFit/>
          </a:bodyPr>
          <a:lstStyle/>
          <a:p>
            <a:r>
              <a:rPr lang="ru-RU" sz="2400" b="1" dirty="0" smtClean="0"/>
              <a:t>25 ноября 2015 года состоялась конференция</a:t>
            </a:r>
          </a:p>
          <a:p>
            <a:endParaRPr lang="ru-RU" sz="2400" b="1" dirty="0" smtClean="0"/>
          </a:p>
          <a:p>
            <a:pPr algn="ctr"/>
            <a:r>
              <a:rPr lang="ru-RU" sz="3200" b="1" dirty="0" smtClean="0"/>
              <a:t>"Дорожная карта развития трехъязычного </a:t>
            </a:r>
          </a:p>
          <a:p>
            <a:pPr algn="ctr"/>
            <a:r>
              <a:rPr lang="ru-RU" sz="3200" b="1" dirty="0" smtClean="0"/>
              <a:t>образования на 2015-2020 годы»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4810" y="857232"/>
            <a:ext cx="928694" cy="42862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i.ytimg.com/vi/Znw4YrI2yJ8/maxresdefault.jpg"/>
          <p:cNvPicPr>
            <a:picLocks noChangeAspect="1" noChangeArrowheads="1"/>
          </p:cNvPicPr>
          <p:nvPr/>
        </p:nvPicPr>
        <p:blipFill>
          <a:blip r:embed="rId2"/>
          <a:srcRect b="11700"/>
          <a:stretch>
            <a:fillRect/>
          </a:stretch>
        </p:blipFill>
        <p:spPr bwMode="auto">
          <a:xfrm>
            <a:off x="1331640" y="2857496"/>
            <a:ext cx="64807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1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900</Words>
  <Application>Microsoft Office PowerPoint</Application>
  <PresentationFormat>Экран (4:3)</PresentationFormat>
  <Paragraphs>113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MS Gothic</vt:lpstr>
      <vt:lpstr>Arial</vt:lpstr>
      <vt:lpstr>Calibri</vt:lpstr>
      <vt:lpstr>Calligraph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Пользователь</cp:lastModifiedBy>
  <cp:revision>353</cp:revision>
  <dcterms:created xsi:type="dcterms:W3CDTF">2012-07-22T08:44:34Z</dcterms:created>
  <dcterms:modified xsi:type="dcterms:W3CDTF">2019-02-26T10:50:14Z</dcterms:modified>
</cp:coreProperties>
</file>